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11"/>
  </p:notesMasterIdLst>
  <p:sldIdLst>
    <p:sldId id="257" r:id="rId2"/>
    <p:sldId id="258" r:id="rId3"/>
    <p:sldId id="261" r:id="rId4"/>
    <p:sldId id="259" r:id="rId5"/>
    <p:sldId id="260" r:id="rId6"/>
    <p:sldId id="262" r:id="rId7"/>
    <p:sldId id="263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7235D0D-50EE-499B-9D86-734C58EDAC65}">
          <p14:sldIdLst>
            <p14:sldId id="257"/>
            <p14:sldId id="258"/>
            <p14:sldId id="261"/>
            <p14:sldId id="259"/>
            <p14:sldId id="260"/>
            <p14:sldId id="262"/>
            <p14:sldId id="263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52" autoAdjust="0"/>
  </p:normalViewPr>
  <p:slideViewPr>
    <p:cSldViewPr snapToGrid="0" showGuides="1">
      <p:cViewPr varScale="1">
        <p:scale>
          <a:sx n="72" d="100"/>
          <a:sy n="72" d="100"/>
        </p:scale>
        <p:origin x="660" y="6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528852" cy="3715498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28/10/2025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10/28/2025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hyperlink" Target="https://24slides.com/?utm_campaign=mp&amp;utm_medium=ppt&amp;utm_source=pptlink&amp;utm_content=&amp;utm_term=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chart" Target="../charts/chart3.xml"/><Relationship Id="rId11" Type="http://schemas.openxmlformats.org/officeDocument/2006/relationships/image" Target="../media/image19.png"/><Relationship Id="rId5" Type="http://schemas.openxmlformats.org/officeDocument/2006/relationships/chart" Target="../charts/chart2.xml"/><Relationship Id="rId10" Type="http://schemas.openxmlformats.org/officeDocument/2006/relationships/image" Target="../media/image18.png"/><Relationship Id="rId4" Type="http://schemas.openxmlformats.org/officeDocument/2006/relationships/chart" Target="../charts/chart1.xm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24slides.com/?utm_campaign=mp&amp;utm_medium=ppt&amp;utm_source=pptlink&amp;utm_content=&amp;utm_term=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14876" y="3444079"/>
            <a:ext cx="376224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DATA DRIVEN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73491" y="4150067"/>
            <a:ext cx="26450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Power Point Presentation</a:t>
            </a:r>
          </a:p>
        </p:txBody>
      </p:sp>
      <p:sp>
        <p:nvSpPr>
          <p:cNvPr id="2" name="Oval 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DEBE08FE-8856-B14C-A309-36A6627257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650" y="4685963"/>
            <a:ext cx="1028700" cy="293902"/>
          </a:xfrm>
          <a:prstGeom prst="rect">
            <a:avLst/>
          </a:prstGeom>
          <a:effectLst/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Slide 1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8200" y="132522"/>
            <a:ext cx="10515600" cy="6044441"/>
          </a:xfrm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bg2">
                    <a:lumMod val="50000"/>
                  </a:schemeClr>
                </a:solidFill>
              </a:rPr>
              <a:t>CDACL-004-FAST FOOD </a:t>
            </a:r>
            <a:r>
              <a:rPr lang="en-IN" b="1" dirty="0" smtClean="0">
                <a:solidFill>
                  <a:schemeClr val="bg2">
                    <a:lumMod val="50000"/>
                  </a:schemeClr>
                </a:solidFill>
              </a:rPr>
              <a:t>ANALYSIS PROJECT</a:t>
            </a: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Prepared for: CDA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CLINT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Prepared by: (Pooja Tamboli)</a:t>
            </a:r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0" y="3105835"/>
            <a:ext cx="3803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81809"/>
            <a:ext cx="12192000" cy="4876800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65"/>
    </mc:Choice>
    <mc:Fallback>
      <p:transition spd="slow" advTm="43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102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36739" y="146464"/>
            <a:ext cx="3127944" cy="6515099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7030A0"/>
                </a:solidFill>
              </a:rPr>
              <a:t>TITLE:PROJECT OBJECTIVE &amp; SCOPE </a:t>
            </a:r>
            <a:r>
              <a:rPr 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                                           TO CONDUCT A COMPREHENSIVE NUTRITIONAL ANALYSIS USING AVAILABLE FAST-FOOD CHAIN DATA.</a:t>
            </a:r>
            <a:endParaRPr 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a:endParaRPr>
          </a:p>
        </p:txBody>
      </p:sp>
      <p:sp>
        <p:nvSpPr>
          <p:cNvPr id="139" name="Rectangle 13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1944914"/>
            <a:ext cx="3127944" cy="4570186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TO PREPARE A COMPANY DIAGNOSTIC REPORT FOR A SELECTED COMPANY.</a:t>
            </a:r>
            <a:endParaRPr 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a:endParaRPr>
          </a:p>
        </p:txBody>
      </p:sp>
      <p:sp>
        <p:nvSpPr>
          <p:cNvPr id="140" name="Rectangle 13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2844800"/>
            <a:ext cx="3127944" cy="3670299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a:rPr>
              <a:t>TO VISUALIZE RESTAURANT-WIDE FEATURES.</a:t>
            </a:r>
            <a:endParaRPr lang="en-US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235855" y="5704763"/>
            <a:ext cx="26797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400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7"/>
    </mc:Choice>
    <mc:Fallback>
      <p:transition spd="slow" advTm="1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82" name="Rectangle 18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606232" y="1889514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82100" y="1384903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77371" y="1903092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77670" y="1429811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485840" y="193130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513844" y="1437468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051255" y="1976641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7122084" y="1480082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777977" y="2642105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2832289" y="165381"/>
            <a:ext cx="652742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 smtClean="0">
                <a:solidFill>
                  <a:srgbClr val="30353F"/>
                </a:solidFill>
                <a:latin typeface="+mj-lt"/>
              </a:rPr>
              <a:t>DATASET AND TOOLS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 smtClean="0">
                <a:solidFill>
                  <a:srgbClr val="30353F"/>
                </a:solidFill>
                <a:latin typeface="+mj-lt"/>
              </a:rPr>
              <a:t>TITLE: DATA AND METHODOLOGY 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46" y="1641295"/>
            <a:ext cx="1112207" cy="598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357" y="1688925"/>
            <a:ext cx="1228896" cy="628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971" y="1660346"/>
            <a:ext cx="1257475" cy="6382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2438685"/>
            <a:ext cx="63588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Dataset: Nutritional data covering various fast-food chains (Attributes: Calories, Total Fat, Sodium, Sugar, Protein, etc.).Tools: Data Cleaning (if applicable), Power BI Desktop (for Visualization).Methodology: Data extraction from MySQL/Database → Data Cleaning in Power BI → Dashboard creation.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977" y="2685143"/>
            <a:ext cx="5231816" cy="410381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90"/>
    </mc:Choice>
    <mc:Fallback>
      <p:transition spd="slow" advTm="21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413012" y="1885614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RESTURENT   </a:t>
            </a:r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RESTURENT</a:t>
            </a:r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8" name="Rectangle 9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RESTURANT</a:t>
            </a:r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9269757" y="1139182"/>
            <a:ext cx="11715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.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211672" y="165381"/>
            <a:ext cx="376866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 smtClean="0">
                <a:solidFill>
                  <a:srgbClr val="30353F"/>
                </a:solidFill>
                <a:latin typeface="+mj-lt"/>
              </a:rPr>
              <a:t>DATA OF CALORIES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69" y="1986634"/>
            <a:ext cx="3194363" cy="3412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203" y="969860"/>
            <a:ext cx="1103628" cy="746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3314" y="1986633"/>
            <a:ext cx="3334253" cy="2861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751" y="928165"/>
            <a:ext cx="895475" cy="788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630" y="2724051"/>
            <a:ext cx="2076740" cy="14098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3013" y="1986633"/>
            <a:ext cx="3082302" cy="31306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37945" y="969860"/>
            <a:ext cx="857370" cy="74643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37"/>
    </mc:Choice>
    <mc:Fallback>
      <p:transition spd="slow" advTm="15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8947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 smtClean="0">
                <a:solidFill>
                  <a:srgbClr val="30353F"/>
                </a:solidFill>
                <a:latin typeface="+mj-lt"/>
              </a:rPr>
              <a:t>SODIUM SUBWAY</a:t>
            </a:r>
            <a:endParaRPr lang="en-US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12448" y="903690"/>
            <a:ext cx="169437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 smtClean="0">
                <a:solidFill>
                  <a:srgbClr val="30353F"/>
                </a:solidFill>
                <a:latin typeface="+mj-lt"/>
              </a:rPr>
              <a:t>SODIUM SONIC</a:t>
            </a:r>
            <a:endParaRPr lang="en-US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21592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 smtClean="0">
                <a:solidFill>
                  <a:srgbClr val="30353F"/>
                </a:solidFill>
                <a:latin typeface="+mj-lt"/>
              </a:rPr>
              <a:t>SODIUM TACO BELL</a:t>
            </a:r>
            <a:endParaRPr lang="en-US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138" name="Rectangle 13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600" dirty="0">
              <a:solidFill>
                <a:srgbClr val="30353F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46419" y="1197584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3329394" y="165381"/>
            <a:ext cx="55912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 smtClean="0">
                <a:solidFill>
                  <a:srgbClr val="30353F"/>
                </a:solidFill>
                <a:latin typeface="+mj-lt"/>
              </a:rPr>
              <a:t>DATA OF SODIUM CALORIES 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1" y="1274224"/>
            <a:ext cx="3784646" cy="24366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2536" y="3790390"/>
            <a:ext cx="2149104" cy="1994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017" y="1274224"/>
            <a:ext cx="3600953" cy="2247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5612" y="3534816"/>
            <a:ext cx="2438878" cy="24598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8243" y="1274224"/>
            <a:ext cx="3324689" cy="2229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0360" y="3512458"/>
            <a:ext cx="2180381" cy="227216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7"/>
    </mc:Choice>
    <mc:Fallback xmlns="">
      <p:transition spd="slow" advTm="5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2480427" y="165381"/>
            <a:ext cx="723114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 smtClean="0">
                <a:solidFill>
                  <a:srgbClr val="30353F"/>
                </a:solidFill>
                <a:latin typeface="+mj-lt"/>
              </a:rPr>
              <a:t>DEPTH ANALYSIS OF FAT AND SUGAR </a:t>
            </a: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5" name="Rectangle 4"/>
          <p:cNvSpPr/>
          <p:nvPr/>
        </p:nvSpPr>
        <p:spPr>
          <a:xfrm>
            <a:off x="-525195" y="3996454"/>
            <a:ext cx="1135731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IN" dirty="0"/>
              <a:t>​Analysis Notes:​"The high proportion of </a:t>
            </a:r>
            <a:r>
              <a:rPr lang="en-IN" sz="4800" dirty="0"/>
              <a:t>saturated</a:t>
            </a:r>
            <a:r>
              <a:rPr lang="en-IN" dirty="0"/>
              <a:t> and trans fat within the total fat is a major public health concern."​"Trans fat levels, which should ideally be near zero, are alarmingly high in items like [Item Name]."</a:t>
            </a:r>
            <a:endParaRPr lang="en-IN" u="sng" dirty="0"/>
          </a:p>
        </p:txBody>
      </p:sp>
      <p:sp>
        <p:nvSpPr>
          <p:cNvPr id="6" name="Rectangle 5"/>
          <p:cNvSpPr/>
          <p:nvPr/>
        </p:nvSpPr>
        <p:spPr>
          <a:xfrm>
            <a:off x="-1" y="2615643"/>
            <a:ext cx="108321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Where to place the Dashboard Screenshot:​Place the visual that shows the breakdown of Total Fat into Saturated Fat (</a:t>
            </a:r>
            <a:r>
              <a:rPr lang="en-IN" sz="3600" dirty="0" err="1"/>
              <a:t>Sat_fat</a:t>
            </a:r>
            <a:r>
              <a:rPr lang="en-IN" dirty="0"/>
              <a:t>) and Trans Fat (</a:t>
            </a:r>
            <a:r>
              <a:rPr lang="en-IN" dirty="0" err="1"/>
              <a:t>Trans_fat</a:t>
            </a:r>
            <a:r>
              <a:rPr lang="en-IN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790006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87705984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-168813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​"While generally low, certain items, such as [Item Name], offer a better nutritional profile due to higher protein and fiber content."​"However, Vitamin A and C levels remain consistently low across most of the menu."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718677" cy="369332"/>
            <a:chOff x="816617" y="3307745"/>
            <a:chExt cx="718677" cy="369332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23884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+mj-lt"/>
                </a:rPr>
                <a:t>%</a:t>
              </a:r>
              <a:endParaRPr 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2935" y="1587533"/>
            <a:ext cx="110132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​</a:t>
            </a:r>
            <a:r>
              <a:rPr lang="en-IN" sz="2400" b="1" dirty="0"/>
              <a:t>Title: Key Findings and Recommendations​Bullet Points: (Based on insights from your dashboard</a:t>
            </a:r>
            <a:r>
              <a:rPr lang="en-IN" sz="2400" b="1" dirty="0" smtClean="0"/>
              <a:t>)</a:t>
            </a:r>
          </a:p>
          <a:p>
            <a:endParaRPr lang="en-IN" sz="2400" b="1" dirty="0"/>
          </a:p>
          <a:p>
            <a:r>
              <a:rPr lang="en-IN" sz="2400" dirty="0" smtClean="0"/>
              <a:t> </a:t>
            </a:r>
            <a:r>
              <a:rPr lang="en-IN" sz="2400" dirty="0"/>
              <a:t>1: Calorie/sodium load is heavily concentrated in a few high-risk items.​Recommendation 1: Immediately reformulate the high-risk items to reduce sodium and Trans Fat.​Recommendation 2: Increase marketing and promotion for existing healthier, high-protein/</a:t>
            </a:r>
            <a:r>
              <a:rPr lang="en-IN" sz="2400" dirty="0" err="1"/>
              <a:t>fiber</a:t>
            </a:r>
            <a:r>
              <a:rPr lang="en-IN" sz="2400" dirty="0"/>
              <a:t> options.​Recommendation 3: Ensure clear and prominent display of calorie and sodium information on all menus.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8077270" y="4797287"/>
            <a:ext cx="368380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/>
              <a:t>Thank you,</a:t>
            </a:r>
          </a:p>
          <a:p>
            <a:r>
              <a:rPr lang="en-US" sz="2000" dirty="0" smtClean="0"/>
              <a:t>Pooja Tamboli</a:t>
            </a:r>
            <a:endParaRPr lang="en-US" sz="2000" dirty="0"/>
          </a:p>
        </p:txBody>
      </p:sp>
      <p:sp>
        <p:nvSpPr>
          <p:cNvPr id="48" name="Rectangle 47">
            <a:hlinkClick r:id="rId2"/>
            <a:extLst>
              <a:ext uri="{FF2B5EF4-FFF2-40B4-BE49-F238E27FC236}">
                <a16:creationId xmlns:a16="http://schemas.microsoft.com/office/drawing/2014/main" id="{0D0BB0CD-F5F7-CD4B-AE38-491EB33B7C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2"/>
            <a:extLst>
              <a:ext uri="{FF2B5EF4-FFF2-40B4-BE49-F238E27FC236}">
                <a16:creationId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79" y="225288"/>
            <a:ext cx="634779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381</Words>
  <Application>Microsoft Office PowerPoint</Application>
  <PresentationFormat>Widescreen</PresentationFormat>
  <Paragraphs>55</Paragraphs>
  <Slides>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2025-10-27T05:56:08Z</dcterms:created>
  <dcterms:modified xsi:type="dcterms:W3CDTF">2025-10-28T11:28:59Z</dcterms:modified>
</cp:coreProperties>
</file>